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521" r:id="rId2"/>
    <p:sldId id="584" r:id="rId3"/>
    <p:sldId id="532" r:id="rId4"/>
    <p:sldId id="534" r:id="rId5"/>
    <p:sldId id="569" r:id="rId6"/>
    <p:sldId id="590" r:id="rId7"/>
    <p:sldId id="591" r:id="rId8"/>
    <p:sldId id="570" r:id="rId9"/>
    <p:sldId id="571" r:id="rId10"/>
    <p:sldId id="595" r:id="rId11"/>
    <p:sldId id="573" r:id="rId12"/>
    <p:sldId id="574" r:id="rId13"/>
    <p:sldId id="548" r:id="rId14"/>
    <p:sldId id="588" r:id="rId15"/>
    <p:sldId id="549" r:id="rId16"/>
    <p:sldId id="550" r:id="rId17"/>
    <p:sldId id="552" r:id="rId18"/>
    <p:sldId id="553" r:id="rId19"/>
    <p:sldId id="554" r:id="rId20"/>
    <p:sldId id="575" r:id="rId21"/>
    <p:sldId id="586" r:id="rId22"/>
    <p:sldId id="576" r:id="rId23"/>
    <p:sldId id="593" r:id="rId24"/>
    <p:sldId id="594" r:id="rId25"/>
    <p:sldId id="58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5882" autoAdjust="0"/>
    <p:restoredTop sz="94745" autoAdjust="0"/>
  </p:normalViewPr>
  <p:slideViewPr>
    <p:cSldViewPr showGuides="1">
      <p:cViewPr>
        <p:scale>
          <a:sx n="100" d="100"/>
          <a:sy n="100" d="100"/>
        </p:scale>
        <p:origin x="48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28"/>
    </p:cViewPr>
  </p:sorterViewPr>
  <p:notesViewPr>
    <p:cSldViewPr showGuides="1">
      <p:cViewPr varScale="1">
        <p:scale>
          <a:sx n="84" d="100"/>
          <a:sy n="84" d="100"/>
        </p:scale>
        <p:origin x="-289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36D400-E192-4A9A-9A6A-2835407AAF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27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5F7B12-607D-4FC5-9C3F-614EED8F7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53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7103E5-FF6D-45E7-B55C-25A5EEBDF85C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Welcome participants back:</a:t>
            </a:r>
          </a:p>
          <a:p>
            <a:endParaRPr lang="en-US" smtClean="0"/>
          </a:p>
          <a:p>
            <a:r>
              <a:rPr lang="en-US" smtClean="0"/>
              <a:t> - Introduce self and title: SARC from SAPR office </a:t>
            </a:r>
          </a:p>
          <a:p>
            <a:pPr>
              <a:buFontTx/>
              <a:buChar char="-"/>
            </a:pPr>
            <a:r>
              <a:rPr lang="en-US" smtClean="0"/>
              <a:t> Discuss purpose of briefing, why it is important for newcomers; increased risk of assault when new to an area </a:t>
            </a:r>
          </a:p>
          <a:p>
            <a:pPr>
              <a:buFontTx/>
              <a:buChar char="-"/>
            </a:pPr>
            <a:r>
              <a:rPr lang="en-US" smtClean="0"/>
              <a:t>  Provide folks with the numbers for local resources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1A534B-2EEC-44CF-893A-E68F3EA9AEEC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83369FA-9E64-4CEB-83A1-73B3C05154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704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7E45-2A1A-4A72-9E1A-6E83FFAF700B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70CC8-4D9A-4A69-8BC0-976EB60713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9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84FCD-4164-4190-AB18-E07CE786481C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8F9D3-90DD-472E-84F8-8A07D239C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0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2C3FE-AC3D-496F-88EC-59CB1D5A3A12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6AE6-23A3-4F6D-915F-8E11EBB35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42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7A00A-8F76-41AD-9D49-E68985C9002B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ED2B7-5654-4BAE-A88F-BB7FC14C01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66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FA51C-9F67-4B02-9D0B-5B587CBE4A0C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225D-012F-4CB2-A93E-07F4C85DDF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8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F7E9-B2EE-4DF6-A9D3-6AF41B2F1CC7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22A2-623E-49FE-A6D0-C103B25EDE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4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4175D8-3552-47F2-BFDC-E234C24C3868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F5C57-E405-4B5F-8200-AA7E0E9BF7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0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D299-B254-493B-A6AA-191DF3AB1E08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BF818-B6D9-4344-98CF-9F1C18B53B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8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301C2-BFE7-45BA-9F94-C8AE7B6F3D8D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3199C-D622-4E18-81EB-F2B4E9C585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0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CB9F2-33FB-4FB1-AEAD-E499C036195C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E7EE0-728E-4E0C-85EC-370E2F885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2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80375-6F08-4A8A-8E00-BFA55205D5A5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389CF-DFAC-489C-BCA7-04D10D9CD1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6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6D580-DFD8-410A-86FF-DBDE7113A1BE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CEAB3-6B14-4F1A-8A5A-9F50930812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4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165A90-64BF-4ED2-A38E-15A39D82ED73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8A9F-B537-421F-ADCA-691186778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86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344593B-0A32-40D3-9D80-9C8999AC16CF}" type="datetime1">
              <a:rPr lang="en-US"/>
              <a:pPr>
                <a:defRPr/>
              </a:pPr>
              <a:t>12/12/2012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F6FAF1A-0E17-42F5-9BA5-40A855D69B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34" name="Line 9"/>
          <p:cNvSpPr>
            <a:spLocks noChangeShapeType="1"/>
          </p:cNvSpPr>
          <p:nvPr userDrawn="1"/>
        </p:nvSpPr>
        <p:spPr bwMode="auto">
          <a:xfrm>
            <a:off x="457200" y="6324600"/>
            <a:ext cx="822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0"/>
          <p:cNvSpPr>
            <a:spLocks noChangeShapeType="1"/>
          </p:cNvSpPr>
          <p:nvPr userDrawn="1"/>
        </p:nvSpPr>
        <p:spPr bwMode="auto">
          <a:xfrm>
            <a:off x="609600" y="6426200"/>
            <a:ext cx="807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Line 11"/>
          <p:cNvSpPr>
            <a:spLocks noChangeShapeType="1"/>
          </p:cNvSpPr>
          <p:nvPr userDrawn="1"/>
        </p:nvSpPr>
        <p:spPr bwMode="auto">
          <a:xfrm>
            <a:off x="762000" y="6527800"/>
            <a:ext cx="792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77" r:id="rId2"/>
    <p:sldLayoutId id="2147483889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90" r:id="rId9"/>
    <p:sldLayoutId id="2147483883" r:id="rId10"/>
    <p:sldLayoutId id="2147483884" r:id="rId11"/>
    <p:sldLayoutId id="2147483885" r:id="rId12"/>
    <p:sldLayoutId id="2147483886" r:id="rId13"/>
    <p:sldLayoutId id="2147483887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295401"/>
          </a:xfrm>
          <a:solidFill>
            <a:schemeClr val="bg1"/>
          </a:solidFill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latin typeface="Verdana" pitchFamily="34" charset="0"/>
              </a:rPr>
              <a:t>USMMA’s Sexual Assault Prevention and Response Program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12572" y="1905000"/>
            <a:ext cx="5145628" cy="1295400"/>
          </a:xfrm>
          <a:noFill/>
        </p:spPr>
        <p:txBody>
          <a:bodyPr anchor="ctr" anchorCtr="1"/>
          <a:lstStyle/>
          <a:p>
            <a:pPr marR="0" algn="l" eaLnBrk="1" hangingPunct="1">
              <a:lnSpc>
                <a:spcPct val="90000"/>
              </a:lnSpc>
            </a:pPr>
            <a:r>
              <a:rPr lang="en-US" sz="2400" b="1" dirty="0" smtClean="0">
                <a:latin typeface="Verdana" pitchFamily="34" charset="0"/>
              </a:rPr>
              <a:t>New Sexual Assault Prevention &amp; Response Policy </a:t>
            </a:r>
            <a:r>
              <a:rPr lang="en-US" sz="2400" b="1" dirty="0" smtClean="0">
                <a:latin typeface="Verdana" pitchFamily="34" charset="0"/>
              </a:rPr>
              <a:t>Briefing to Midshipmen</a:t>
            </a:r>
            <a:endParaRPr lang="en-US" sz="2400" b="1" dirty="0" smtClean="0">
              <a:latin typeface="Verdana" pitchFamily="34" charset="0"/>
            </a:endParaRPr>
          </a:p>
        </p:txBody>
      </p:sp>
      <p:pic>
        <p:nvPicPr>
          <p:cNvPr id="512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24130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F7FBC8-8175-4864-89B7-CA1C68BDD082}" type="slidenum">
              <a:rPr lang="en-US">
                <a:solidFill>
                  <a:schemeClr val="bg1"/>
                </a:solidFill>
              </a:rPr>
              <a:pPr eaLnBrk="1" hangingPunct="1"/>
              <a:t>1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12572" y="3429000"/>
            <a:ext cx="53742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Mr. Jay C. Velis</a:t>
            </a:r>
          </a:p>
          <a:p>
            <a:r>
              <a:rPr lang="en-US" sz="2400" dirty="0" smtClean="0"/>
              <a:t>Sexual Assault Response Coordinator</a:t>
            </a:r>
            <a:endParaRPr lang="en-US" sz="2400" dirty="0"/>
          </a:p>
        </p:txBody>
      </p:sp>
      <p:sp>
        <p:nvSpPr>
          <p:cNvPr id="8" name="Rectangle 702"/>
          <p:cNvSpPr>
            <a:spLocks noChangeArrowheads="1"/>
          </p:cNvSpPr>
          <p:nvPr/>
        </p:nvSpPr>
        <p:spPr bwMode="auto">
          <a:xfrm>
            <a:off x="85725" y="4474192"/>
            <a:ext cx="8991600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i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Mission</a:t>
            </a:r>
            <a:r>
              <a:rPr lang="en-US" sz="2000" dirty="0"/>
              <a:t> - </a:t>
            </a:r>
            <a:r>
              <a:rPr lang="en-US" sz="1800" i="1" dirty="0"/>
              <a:t>provide </a:t>
            </a:r>
            <a:r>
              <a:rPr lang="en-US" sz="1800" i="1" dirty="0" smtClean="0"/>
              <a:t>an effective sexual assault prevention and response </a:t>
            </a:r>
            <a:r>
              <a:rPr lang="en-US" i="1" dirty="0" smtClean="0"/>
              <a:t>training program; manage a robust 24/7 response capability around the clock.  Coordinate synchronized supporting services to victims of sexual assault.</a:t>
            </a:r>
            <a:r>
              <a:rPr lang="en-US" sz="1800" i="1" dirty="0" smtClean="0"/>
              <a:t>  Committed to creating a living and working environment that upholds the Academy’s honor code, ensures safety, and respects the dignity of every member of the Academy community.</a:t>
            </a:r>
            <a:endParaRPr lang="en-US" sz="1800" i="1" dirty="0"/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i="1" dirty="0" smtClean="0">
                <a:solidFill>
                  <a:srgbClr val="FFC000"/>
                </a:solidFill>
              </a:rPr>
              <a:t>”Sexual Assault prevention is a team effort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i="1" dirty="0" smtClean="0">
                <a:solidFill>
                  <a:srgbClr val="FFC000"/>
                </a:solidFill>
              </a:rPr>
              <a:t> ONE TEAM ONE FIGHT!”</a:t>
            </a:r>
            <a:endParaRPr lang="en-US" sz="2400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Procedures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Victims of sexual assault are strongly encouraged to report such assaults as soon as possible.</a:t>
            </a:r>
          </a:p>
          <a:p>
            <a:endParaRPr lang="en-US" smtClean="0"/>
          </a:p>
          <a:p>
            <a:r>
              <a:rPr lang="en-US" smtClean="0"/>
              <a:t>Whether the assault took place on or off campus.</a:t>
            </a:r>
          </a:p>
          <a:p>
            <a:endParaRPr lang="en-US" smtClean="0"/>
          </a:p>
          <a:p>
            <a:r>
              <a:rPr lang="en-US" smtClean="0"/>
              <a:t>A victim of sexual assault has the option to make either a restricted or unrestricted report.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EBD0CA-16C1-4872-AB66-0C8CBD8D2F51}" type="slidenum">
              <a:rPr lang="en-US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Restricted Reporting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z="2400" smtClean="0"/>
              <a:t>Allows Midshipmen who are victims of sexual assault to report their incident to specifically identified individuals and receive services such as medical, victim advocacy, counseling </a:t>
            </a:r>
            <a:r>
              <a:rPr lang="en-US" sz="2400" b="1" u="sng" smtClean="0"/>
              <a:t>without initiating an investigation</a:t>
            </a:r>
            <a:r>
              <a:rPr lang="en-US" sz="2400" smtClean="0"/>
              <a:t>.</a:t>
            </a:r>
            <a:endParaRPr lang="en-US" sz="2400" b="1" u="sng" smtClean="0"/>
          </a:p>
          <a:p>
            <a:endParaRPr lang="en-US" sz="2400" smtClean="0"/>
          </a:p>
          <a:p>
            <a:r>
              <a:rPr lang="en-US" sz="2400" smtClean="0"/>
              <a:t>Reports must be reported </a:t>
            </a:r>
            <a:r>
              <a:rPr lang="en-US" sz="2400" b="1" u="sng" smtClean="0"/>
              <a:t>only</a:t>
            </a:r>
            <a:r>
              <a:rPr lang="en-US" sz="2400" smtClean="0"/>
              <a:t> to: </a:t>
            </a:r>
            <a:r>
              <a:rPr lang="en-US" sz="2400" b="1" u="sng" smtClean="0"/>
              <a:t>SARC, Victim Advocates, Health Care Services and the Chaplains.</a:t>
            </a:r>
          </a:p>
          <a:p>
            <a:endParaRPr lang="en-US" sz="2400" smtClean="0"/>
          </a:p>
          <a:p>
            <a:r>
              <a:rPr lang="en-US" sz="2400" smtClean="0"/>
              <a:t>Victims have the option to request an investigation later on if desired.  Evidence can also be collected and retained for up to one year for use on an investigation.</a:t>
            </a:r>
            <a:endParaRPr lang="en-US" sz="2400" u="sng" smtClean="0"/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7E347E-D93F-4FF8-9E09-F8B6830A2E97}" type="slidenum">
              <a:rPr lang="en-US"/>
              <a:pPr eaLnBrk="1" hangingPunct="1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Unrestricted Reporting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z="2400" smtClean="0"/>
              <a:t>Allows Midshipmen who are victims of sexual assault to receive services such as medical, victim advocacy, counseling, protection from accuser, law enforcement and </a:t>
            </a:r>
            <a:r>
              <a:rPr lang="en-US" sz="2400" b="1" u="sng" smtClean="0"/>
              <a:t>an official investigation of the incident.</a:t>
            </a:r>
          </a:p>
          <a:p>
            <a:endParaRPr lang="en-US" sz="2000" smtClean="0"/>
          </a:p>
          <a:p>
            <a:r>
              <a:rPr lang="en-US" sz="2400" smtClean="0"/>
              <a:t>Reports must be reported to: </a:t>
            </a:r>
            <a:r>
              <a:rPr lang="en-US" sz="2400" b="1" u="sng" smtClean="0"/>
              <a:t>SARC, Victim Advocates, Health Care Services and the Chaplains, law enforcement, Chain of Command, faculty, etc.</a:t>
            </a:r>
          </a:p>
          <a:p>
            <a:endParaRPr lang="en-US" sz="2000" smtClean="0"/>
          </a:p>
          <a:p>
            <a:r>
              <a:rPr lang="en-US" sz="2400" smtClean="0"/>
              <a:t>The </a:t>
            </a:r>
            <a:r>
              <a:rPr lang="en-US" sz="2400" b="1" smtClean="0"/>
              <a:t>Federal Bureau of Investigation </a:t>
            </a:r>
            <a:r>
              <a:rPr lang="en-US" sz="2400" smtClean="0"/>
              <a:t>will be notified for an immediate investigation.  An </a:t>
            </a:r>
            <a:r>
              <a:rPr lang="en-US" sz="2400" b="1" smtClean="0"/>
              <a:t>administrative investigation</a:t>
            </a:r>
            <a:r>
              <a:rPr lang="en-US" sz="2400" smtClean="0"/>
              <a:t> may also be initiated pending the FBI’s findings.</a:t>
            </a:r>
            <a:endParaRPr lang="en-US" sz="2400" u="sng" smtClean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4406E6-1371-4F66-8E15-91ACB06927A7}" type="slidenum">
              <a:rPr lang="en-US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Requirement to Report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mtClean="0"/>
              <a:t>Allegations of sexual assault must be reported to the SARC for proper action.</a:t>
            </a:r>
          </a:p>
          <a:p>
            <a:endParaRPr lang="en-US" smtClean="0"/>
          </a:p>
          <a:p>
            <a:r>
              <a:rPr lang="en-US" smtClean="0"/>
              <a:t>If unsure if something is or is not an incident, report the incident to the SARC.</a:t>
            </a:r>
          </a:p>
          <a:p>
            <a:endParaRPr lang="en-US" smtClean="0"/>
          </a:p>
          <a:p>
            <a:r>
              <a:rPr lang="en-US" smtClean="0"/>
              <a:t>Best policy is to refer the person to the SARC to facilitate direction to move forward.</a:t>
            </a:r>
          </a:p>
          <a:p>
            <a:endParaRPr lang="en-US" smtClean="0"/>
          </a:p>
          <a:p>
            <a:r>
              <a:rPr lang="en-US" smtClean="0"/>
              <a:t>Just call if you have doubts, better to be safe than sorry.</a:t>
            </a: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77B6E7-FB30-4405-971E-DD939036EE38}" type="slidenum">
              <a:rPr lang="en-US"/>
              <a:pPr eaLnBrk="1" hangingPunct="1"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sz="5400" dirty="0" smtClean="0"/>
              <a:t>Consequences of Not Reporting</a:t>
            </a:r>
            <a:endParaRPr 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Inconsistent with Academy Values of Honor and Integrity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Inability of authorities to conduct a timely and thorough investigation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Inability of chain of command to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Appropriately care for victims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Discipline perpetrators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Possibility that perpetrator may assault others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Inability of Academy to provide medical care and counseling</a:t>
            </a:r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C195AF-7264-4BB7-B611-9F9E4D9D5E22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Imminent Danger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 actions will be taken any time there is imminent danger to the victim or to others.</a:t>
            </a:r>
          </a:p>
          <a:p>
            <a:endParaRPr lang="en-US" smtClean="0"/>
          </a:p>
          <a:p>
            <a:r>
              <a:rPr lang="en-US" smtClean="0"/>
              <a:t>Sometimes victims develop suicidal ideations.</a:t>
            </a:r>
          </a:p>
          <a:p>
            <a:endParaRPr lang="en-US" smtClean="0"/>
          </a:p>
          <a:p>
            <a:r>
              <a:rPr lang="en-US" smtClean="0"/>
              <a:t>Sometimes victims want to take the law into their own hands.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90F4AF-BA52-4E49-81EA-D687BF621ABA}" type="slidenum">
              <a:rPr lang="en-US"/>
              <a:pPr eaLnBrk="1" hangingPunct="1"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Disciplinary Actions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dirty="0" smtClean="0"/>
              <a:t>In addition to any criminal proceedings that may be instituted by federal or local law enforcement, the Academy may: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Pursue investigative and disciplinary proceedings pursuant to the Midshipman Regulations.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Investigate and discipline employees pursuant to the Maritime Administrative Order (MAO) 770-751, Disciplinary and Adverse Actions.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C9485B-29B7-479B-8061-2CDB34F67217}" type="slidenum">
              <a:rPr lang="en-US"/>
              <a:pPr eaLnBrk="1" hangingPunct="1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Prohibition Against Retaliation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individual shall be retaliated against in any way by a member of the Academy community for participation in this complain procedure.</a:t>
            </a:r>
          </a:p>
          <a:p>
            <a:endParaRPr lang="en-US" smtClean="0"/>
          </a:p>
          <a:p>
            <a:r>
              <a:rPr lang="en-US" smtClean="0"/>
              <a:t>Every effort will be made to protect members of the Academy community so that they may use or participate in this complaint procedure without reprisal or retaliatory action.</a:t>
            </a:r>
          </a:p>
          <a:p>
            <a:endParaRPr lang="en-US" smtClean="0"/>
          </a:p>
          <a:p>
            <a:r>
              <a:rPr lang="en-US" b="1" smtClean="0"/>
              <a:t>Notify the SARC if needed.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0FEB04-13D8-43D6-8364-E77E82DD0622}" type="slidenum">
              <a:rPr lang="en-US"/>
              <a:pPr eaLnBrk="1" hangingPunct="1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Alleged Victim Misconduct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Academy will defer adjudication of any collateral violations of the victim until the final disposition of the sexual assault case.</a:t>
            </a:r>
          </a:p>
          <a:p>
            <a:endParaRPr lang="en-US" smtClean="0"/>
          </a:p>
          <a:p>
            <a:r>
              <a:rPr lang="en-US" smtClean="0"/>
              <a:t>The chain of command should take into account the trauma to the victim and respond appropriately so as to encourage reporting of sexual assault.</a:t>
            </a:r>
          </a:p>
          <a:p>
            <a:endParaRPr lang="en-US" smtClean="0"/>
          </a:p>
          <a:p>
            <a:r>
              <a:rPr lang="en-US" smtClean="0"/>
              <a:t>Sexual assault is a felony, underage drinking is not!!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EC1CD6-293F-40BA-975A-D70D474771F0}" type="slidenum">
              <a:rPr lang="en-US"/>
              <a:pPr eaLnBrk="1" hangingPunct="1"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Education and Training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Midshipmen – Quarterly, Plebe Candidates, Pre and Post Sea Year, Midshipmen key leaders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Faculty and staff – Annually to include a specific session for key leaders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First Responders – Medical, Public Safety, Chaplain, Legal, EMTs, and Victim Advocates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F9A27E-655C-46FB-A00A-A5788BC645D9}" type="slidenum">
              <a:rPr lang="en-US"/>
              <a:pPr eaLnBrk="1" hangingPunct="1"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Purpose	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mtClean="0"/>
              <a:t>To eliminate sexual assault through a robust set of training requirements, and to handle victims of sexual assault with the utmost dignity and respect.</a:t>
            </a:r>
          </a:p>
          <a:p>
            <a:endParaRPr lang="en-US" smtClean="0"/>
          </a:p>
          <a:p>
            <a:r>
              <a:rPr lang="en-US" smtClean="0"/>
              <a:t>To enhance policy and direction which will synchronize both on/off campus resources to effectiveness. </a:t>
            </a:r>
          </a:p>
          <a:p>
            <a:endParaRPr lang="en-US" smtClean="0"/>
          </a:p>
          <a:p>
            <a:r>
              <a:rPr lang="en-US" b="1" u="sng" smtClean="0"/>
              <a:t>To maintain an active sexual assault prevention campaign throughout the year!!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924800" y="6356350"/>
            <a:ext cx="762000" cy="349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02F3CF-FA70-45DD-B81E-1B67329AA6D3}" type="slidenum">
              <a:rPr lang="en-US"/>
              <a:pPr eaLnBrk="1" hangingPunct="1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Resources Available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mtClean="0"/>
              <a:t>Victim Advocacy by SARC and Victim Advocates.</a:t>
            </a:r>
          </a:p>
          <a:p>
            <a:endParaRPr lang="en-US" smtClean="0"/>
          </a:p>
          <a:p>
            <a:r>
              <a:rPr lang="en-US" smtClean="0"/>
              <a:t>Counseling by Academy staff, by rape crisis center, or by Chaplain.</a:t>
            </a:r>
          </a:p>
          <a:p>
            <a:endParaRPr lang="en-US" smtClean="0"/>
          </a:p>
          <a:p>
            <a:r>
              <a:rPr lang="en-US" smtClean="0"/>
              <a:t>Investigation and victim/witness support by the local FBI office.</a:t>
            </a:r>
          </a:p>
          <a:p>
            <a:endParaRPr lang="en-US" smtClean="0"/>
          </a:p>
          <a:p>
            <a:r>
              <a:rPr lang="en-US" smtClean="0"/>
              <a:t>Chain of command support such as protection, relocation, etc.</a:t>
            </a:r>
          </a:p>
        </p:txBody>
      </p:sp>
      <p:sp>
        <p:nvSpPr>
          <p:cNvPr id="2458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BDF7F9-AD4C-4137-A135-9A8D5106A909}" type="slidenum">
              <a:rPr lang="en-US"/>
              <a:pPr eaLnBrk="1" hangingPunct="1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Victim’s Emotional Effects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89438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Anxiety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Powerlessness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Disorganization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Self-blame</a:t>
            </a:r>
          </a:p>
        </p:txBody>
      </p:sp>
      <p:sp>
        <p:nvSpPr>
          <p:cNvPr id="26628" name="Content Placeholder 2"/>
          <p:cNvSpPr txBox="1">
            <a:spLocks/>
          </p:cNvSpPr>
          <p:nvPr/>
        </p:nvSpPr>
        <p:spPr bwMode="auto">
          <a:xfrm>
            <a:off x="4581525" y="1371600"/>
            <a:ext cx="4114800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>
                <a:latin typeface="Constantia" pitchFamily="18" charset="0"/>
              </a:rPr>
              <a:t>Distorted self-image</a:t>
            </a: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400">
              <a:latin typeface="Constantia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>
                <a:latin typeface="Constantia" pitchFamily="18" charset="0"/>
              </a:rPr>
              <a:t>Depression</a:t>
            </a: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400">
              <a:latin typeface="Constantia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>
                <a:latin typeface="Constantia" pitchFamily="18" charset="0"/>
              </a:rPr>
              <a:t>Withdrawal</a:t>
            </a: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400">
              <a:latin typeface="Constantia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>
                <a:latin typeface="Constantia" pitchFamily="18" charset="0"/>
              </a:rPr>
              <a:t>Individual reactions vary widely</a:t>
            </a:r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67AE25-60FD-4109-967C-5CF11D61352A}" type="slidenum">
              <a:rPr lang="en-US"/>
              <a:pPr eaLnBrk="1" hangingPunct="1"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Risk Factors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z="2400" dirty="0" smtClean="0"/>
              <a:t>Alcohol is involved in 95% of sexual assault incidents.</a:t>
            </a:r>
          </a:p>
          <a:p>
            <a:endParaRPr lang="en-US" sz="1800" dirty="0" smtClean="0"/>
          </a:p>
          <a:p>
            <a:r>
              <a:rPr lang="en-US" sz="2400" dirty="0" smtClean="0"/>
              <a:t>Watch your drink and never leave unattended due to date rape drugs.</a:t>
            </a:r>
          </a:p>
          <a:p>
            <a:endParaRPr lang="en-US" sz="1800" dirty="0" smtClean="0"/>
          </a:p>
          <a:p>
            <a:r>
              <a:rPr lang="en-US" sz="2400" dirty="0" smtClean="0"/>
              <a:t>Most incidents are committed by persons known to the victim: friends, colleagues, supervisors, etc.</a:t>
            </a:r>
          </a:p>
          <a:p>
            <a:endParaRPr lang="en-US" sz="1800" dirty="0" smtClean="0"/>
          </a:p>
          <a:p>
            <a:r>
              <a:rPr lang="en-US" sz="2400" dirty="0" smtClean="0"/>
              <a:t>Sexual Harassment situations that go unresolved sometimes lead to sexual assault.</a:t>
            </a:r>
          </a:p>
          <a:p>
            <a:endParaRPr lang="en-US" sz="1800" dirty="0" smtClean="0"/>
          </a:p>
          <a:p>
            <a:r>
              <a:rPr lang="en-US" sz="2400" b="1" u="sng" dirty="0" smtClean="0"/>
              <a:t>Use situational awareness, and if something does not feel right, trust your instincts!!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C915BF-003B-44CC-90FF-C259EE083498}" type="slidenum">
              <a:rPr lang="en-US"/>
              <a:pPr eaLnBrk="1" hangingPunct="1"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sz="5400" dirty="0" smtClean="0"/>
              <a:t>Sexual Assault Victim Advocates</a:t>
            </a:r>
            <a:endParaRPr lang="en-US" dirty="0" smtClean="0"/>
          </a:p>
        </p:txBody>
      </p:sp>
      <p:pic>
        <p:nvPicPr>
          <p:cNvPr id="2" name="Content Placeholder 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71600"/>
            <a:ext cx="1828800" cy="1828800"/>
          </a:xfrm>
        </p:spPr>
      </p:pic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C195AF-7264-4BB7-B611-9F9E4D9D5E22}" type="slidenum">
              <a:rPr lang="en-US"/>
              <a:pPr eaLnBrk="1" hangingPunct="1"/>
              <a:t>23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93" y="1447800"/>
            <a:ext cx="1828800" cy="1828800"/>
          </a:xfrm>
          <a:prstGeom prst="rect">
            <a:avLst/>
          </a:prstGeom>
        </p:spPr>
      </p:pic>
      <p:pic>
        <p:nvPicPr>
          <p:cNvPr id="4" name="Picture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447800"/>
            <a:ext cx="1828800" cy="1828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4552" y="3214048"/>
            <a:ext cx="1997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Josephs</a:t>
            </a:r>
          </a:p>
          <a:p>
            <a:r>
              <a:rPr lang="en-US" dirty="0" smtClean="0"/>
              <a:t>Regimental SAVA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26514" y="3275125"/>
            <a:ext cx="1488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</a:t>
            </a:r>
            <a:r>
              <a:rPr lang="en-US" dirty="0" err="1" smtClean="0"/>
              <a:t>Merkl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 SAVA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91872" y="3290248"/>
            <a:ext cx="1437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Bell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 SAVA</a:t>
            </a:r>
            <a:endParaRPr lang="en-US" dirty="0"/>
          </a:p>
        </p:txBody>
      </p:sp>
      <p:pic>
        <p:nvPicPr>
          <p:cNvPr id="6" name="Picture 5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921456"/>
            <a:ext cx="1828800" cy="1828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31212" y="5742296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</a:t>
            </a:r>
            <a:r>
              <a:rPr lang="en-US" dirty="0" err="1" smtClean="0"/>
              <a:t>Gober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 SAVA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450746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Photo Unavailable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50612" y="5740821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Callahan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 SAVA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912021"/>
            <a:ext cx="277639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6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sz="5400" dirty="0" smtClean="0"/>
              <a:t>Sexual Assault Victim Advocates</a:t>
            </a:r>
            <a:endParaRPr lang="en-US" dirty="0" smtClean="0"/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C195AF-7264-4BB7-B611-9F9E4D9D5E22}" type="slidenum">
              <a:rPr lang="en-US"/>
              <a:pPr eaLnBrk="1" hangingPunct="1"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0932" y="3124200"/>
            <a:ext cx="1453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Roth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Co SAVA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26514" y="3124200"/>
            <a:ext cx="1655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Weathers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Co SAVA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5715000"/>
            <a:ext cx="1727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Moore</a:t>
            </a:r>
          </a:p>
          <a:p>
            <a:r>
              <a:rPr lang="en-US" dirty="0" smtClean="0"/>
              <a:t>Band Co SAVA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22639" y="3136373"/>
            <a:ext cx="144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Basso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Co SAVA</a:t>
            </a:r>
            <a:endParaRPr lang="en-US" dirty="0"/>
          </a:p>
        </p:txBody>
      </p:sp>
      <p:pic>
        <p:nvPicPr>
          <p:cNvPr id="11" name="Content Placeholder 1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25" y="1295400"/>
            <a:ext cx="1828800" cy="1828800"/>
          </a:xfrm>
        </p:spPr>
      </p:pic>
      <p:pic>
        <p:nvPicPr>
          <p:cNvPr id="13" name="Picture 1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952" y="1298816"/>
            <a:ext cx="1828800" cy="1828800"/>
          </a:xfrm>
          <a:prstGeom prst="rect">
            <a:avLst/>
          </a:prstGeom>
        </p:spPr>
      </p:pic>
      <p:pic>
        <p:nvPicPr>
          <p:cNvPr id="15" name="Picture 14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810000"/>
            <a:ext cx="1828800" cy="18288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03439" y="5727173"/>
            <a:ext cx="1727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M/N </a:t>
            </a:r>
            <a:r>
              <a:rPr lang="en-US" dirty="0" err="1" smtClean="0"/>
              <a:t>Cerny</a:t>
            </a:r>
            <a:endParaRPr lang="en-US" dirty="0" smtClean="0"/>
          </a:p>
          <a:p>
            <a:r>
              <a:rPr lang="en-US" dirty="0" smtClean="0"/>
              <a:t>Band Co SAVA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329" y="1295400"/>
            <a:ext cx="2117399" cy="1828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95" y="3810000"/>
            <a:ext cx="225167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SARC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Need to contact the SARC, see below:</a:t>
            </a:r>
          </a:p>
          <a:p>
            <a:pPr eaLnBrk="1" hangingPunct="1"/>
            <a:r>
              <a:rPr lang="en-US" sz="2400" smtClean="0"/>
              <a:t>BlackBerry: (516) 462-3207   </a:t>
            </a:r>
            <a:r>
              <a:rPr lang="en-US" sz="2400" b="1" smtClean="0"/>
              <a:t>24/7 Access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400" smtClean="0"/>
              <a:t>Home: (516) 439-4731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400" smtClean="0"/>
              <a:t>Office: (516) 726-6153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400" smtClean="0"/>
              <a:t>Office: Second deck of the library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400" smtClean="0"/>
              <a:t>Live on campus at </a:t>
            </a:r>
            <a:r>
              <a:rPr lang="en-US" sz="2400" b="1" smtClean="0"/>
              <a:t>Quarters E</a:t>
            </a:r>
          </a:p>
          <a:p>
            <a:pPr eaLnBrk="1" hangingPunct="1"/>
            <a:endParaRPr lang="en-US" sz="2000" b="1" smtClean="0"/>
          </a:p>
          <a:p>
            <a:pPr eaLnBrk="1" hangingPunct="1"/>
            <a:r>
              <a:rPr lang="en-US" sz="2400" smtClean="0"/>
              <a:t>E-Mail: </a:t>
            </a:r>
            <a:r>
              <a:rPr lang="en-US" sz="2400" b="1" smtClean="0"/>
              <a:t>velisj@usmma.edu</a:t>
            </a:r>
            <a:r>
              <a:rPr lang="en-US" sz="2400" smtClean="0"/>
              <a:t> </a:t>
            </a:r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E903F8-1509-401D-AD96-46706590B985}" type="slidenum">
              <a:rPr lang="en-US"/>
              <a:pPr eaLnBrk="1" hangingPunct="1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Applicability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dirty="0" smtClean="0"/>
              <a:t>This policy applies to all Academy personnel, including:</a:t>
            </a:r>
          </a:p>
          <a:p>
            <a:pPr>
              <a:defRPr/>
            </a:pPr>
            <a:r>
              <a:rPr lang="en-US" dirty="0" smtClean="0"/>
              <a:t>Midshipmen</a:t>
            </a:r>
          </a:p>
          <a:p>
            <a:pPr>
              <a:defRPr/>
            </a:pPr>
            <a:r>
              <a:rPr lang="en-US" dirty="0" smtClean="0"/>
              <a:t>Faculty</a:t>
            </a:r>
          </a:p>
          <a:p>
            <a:pPr>
              <a:defRPr/>
            </a:pPr>
            <a:r>
              <a:rPr lang="en-US" dirty="0" smtClean="0"/>
              <a:t>Staff</a:t>
            </a:r>
          </a:p>
          <a:p>
            <a:pPr>
              <a:defRPr/>
            </a:pPr>
            <a:r>
              <a:rPr lang="en-US" dirty="0" smtClean="0"/>
              <a:t>Personnel of tenant agencies</a:t>
            </a:r>
          </a:p>
          <a:p>
            <a:pPr>
              <a:defRPr/>
            </a:pPr>
            <a:r>
              <a:rPr lang="en-US" dirty="0" smtClean="0"/>
              <a:t>Federal employees</a:t>
            </a:r>
          </a:p>
          <a:p>
            <a:pPr>
              <a:defRPr/>
            </a:pPr>
            <a:r>
              <a:rPr lang="en-US" dirty="0" smtClean="0"/>
              <a:t>Military personnel</a:t>
            </a:r>
          </a:p>
          <a:p>
            <a:pPr>
              <a:defRPr/>
            </a:pPr>
            <a:r>
              <a:rPr lang="en-US" dirty="0" smtClean="0"/>
              <a:t>NAFI employees</a:t>
            </a:r>
          </a:p>
          <a:p>
            <a:pPr>
              <a:defRPr/>
            </a:pPr>
            <a:r>
              <a:rPr lang="en-US" dirty="0" smtClean="0"/>
              <a:t>Contract employees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D7AE34-BBAD-4126-B076-B4E7122E9A4F}" type="slidenum">
              <a:rPr lang="en-US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USMMA Policy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mtClean="0"/>
              <a:t>Academy is committed to maintaining a safe campus at which Midshipmen can learn and mature in an environment free of violence, harassment, hazing and sexual misconduct.</a:t>
            </a:r>
          </a:p>
          <a:p>
            <a:endParaRPr lang="en-US" smtClean="0"/>
          </a:p>
          <a:p>
            <a:r>
              <a:rPr lang="en-US" smtClean="0"/>
              <a:t>Each member of the Academy community is responsible for fostering mutual respect, for being familiar with this policy and for refraining from conduct that violates this policy.</a:t>
            </a:r>
          </a:p>
          <a:p>
            <a:endParaRPr lang="en-US" smtClean="0"/>
          </a:p>
          <a:p>
            <a:r>
              <a:rPr lang="en-US" b="1" u="sng" smtClean="0"/>
              <a:t>Sexual assault will not be tolerated.</a:t>
            </a:r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83E58C-1347-4277-9EA2-771F4C281748}" type="slidenum">
              <a:rPr lang="en-US"/>
              <a:pPr eaLnBrk="1" hangingPunct="1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USMMA Policy - Cont.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mtClean="0"/>
              <a:t>The Academy will use training, education, and awareness to eliminate sexual assault.</a:t>
            </a:r>
          </a:p>
          <a:p>
            <a:endParaRPr lang="en-US" smtClean="0"/>
          </a:p>
          <a:p>
            <a:r>
              <a:rPr lang="en-US" smtClean="0"/>
              <a:t>The Academy will promote sensitive handling of victims of sexual assault.</a:t>
            </a:r>
          </a:p>
          <a:p>
            <a:endParaRPr lang="en-US" smtClean="0"/>
          </a:p>
          <a:p>
            <a:r>
              <a:rPr lang="en-US" smtClean="0"/>
              <a:t>The Academy will offer victim assistance and counseling.</a:t>
            </a:r>
          </a:p>
          <a:p>
            <a:endParaRPr lang="en-US" smtClean="0"/>
          </a:p>
          <a:p>
            <a:r>
              <a:rPr lang="en-US" b="1" u="sng" smtClean="0"/>
              <a:t>The Academy will hold those who commit sexual assault offenses accountable</a:t>
            </a: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768B47-2DEE-4757-A9BD-91D374F7B4D2}" type="slidenum">
              <a:rPr lang="en-US"/>
              <a:pPr eaLnBrk="1" hangingPunct="1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Victim Rights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z="2400" smtClean="0"/>
              <a:t>The right to be treated with fairness and with respect for their dignity and privacy.</a:t>
            </a:r>
          </a:p>
          <a:p>
            <a:endParaRPr lang="en-US" sz="2000" b="1" u="sng" smtClean="0"/>
          </a:p>
          <a:p>
            <a:r>
              <a:rPr lang="en-US" sz="2400" smtClean="0"/>
              <a:t>The right to immediate and effective medical care and attention, including long-term treatment, if eligible.</a:t>
            </a:r>
          </a:p>
          <a:p>
            <a:endParaRPr lang="en-US" sz="2000" smtClean="0"/>
          </a:p>
          <a:p>
            <a:r>
              <a:rPr lang="en-US" sz="2400" smtClean="0"/>
              <a:t>The right to be reasonably protected from the accused offender.</a:t>
            </a:r>
          </a:p>
          <a:p>
            <a:endParaRPr lang="en-US" sz="2000" smtClean="0"/>
          </a:p>
          <a:p>
            <a:r>
              <a:rPr lang="en-US" sz="2400" smtClean="0"/>
              <a:t>The right to be notified of court proceedings.</a:t>
            </a:r>
          </a:p>
          <a:p>
            <a:endParaRPr lang="en-US" sz="2000" smtClean="0"/>
          </a:p>
          <a:p>
            <a:r>
              <a:rPr lang="en-US" sz="2400" smtClean="0"/>
              <a:t>The right to be present at all public court proceedings</a:t>
            </a:r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82157C-211F-432A-B4C4-BBCC4549C4BE}" type="slidenum">
              <a:rPr lang="en-US"/>
              <a:pPr eaLnBrk="1" hangingPunct="1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Victim Rights - Cont.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z="2400" smtClean="0"/>
              <a:t>The right to talk to the attorney for the Government in the case.</a:t>
            </a:r>
          </a:p>
          <a:p>
            <a:endParaRPr lang="en-US" sz="2000" b="1" u="sng" smtClean="0"/>
          </a:p>
          <a:p>
            <a:r>
              <a:rPr lang="en-US" sz="2400" smtClean="0"/>
              <a:t>The right to restitution, if appropriate.</a:t>
            </a:r>
          </a:p>
          <a:p>
            <a:endParaRPr lang="en-US" sz="2000" smtClean="0"/>
          </a:p>
          <a:p>
            <a:r>
              <a:rPr lang="en-US" sz="2400" smtClean="0"/>
              <a:t>The right to information about the conviction, sentencing, imprisonment, and release of the offender from custody.</a:t>
            </a:r>
          </a:p>
          <a:p>
            <a:endParaRPr lang="en-US" sz="2000" smtClean="0"/>
          </a:p>
          <a:p>
            <a:r>
              <a:rPr lang="en-US" sz="2400" smtClean="0"/>
              <a:t>The right, if desired, to confidential or restricted reporting of the sexual assault incident.</a:t>
            </a:r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70570B-4F61-4294-A943-5AE616255BEB}" type="slidenum">
              <a:rPr lang="en-US"/>
              <a:pPr eaLnBrk="1" hangingPunct="1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Definition of Sexual Assault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z="2400" smtClean="0"/>
              <a:t>Sexual assault is intentional sexual contact, characterized by </a:t>
            </a:r>
            <a:r>
              <a:rPr lang="en-US" sz="2400" b="1" u="sng" smtClean="0"/>
              <a:t>use of force</a:t>
            </a:r>
            <a:r>
              <a:rPr lang="en-US" sz="2400" smtClean="0"/>
              <a:t>, </a:t>
            </a:r>
            <a:r>
              <a:rPr lang="en-US" sz="2400" b="1" u="sng" smtClean="0"/>
              <a:t>physical threat</a:t>
            </a:r>
            <a:r>
              <a:rPr lang="en-US" sz="2400" smtClean="0"/>
              <a:t>, or </a:t>
            </a:r>
            <a:r>
              <a:rPr lang="en-US" sz="2400" b="1" u="sng" smtClean="0"/>
              <a:t>abuse</a:t>
            </a:r>
            <a:r>
              <a:rPr lang="en-US" sz="2400" smtClean="0"/>
              <a:t> </a:t>
            </a:r>
            <a:r>
              <a:rPr lang="en-US" sz="2400" b="1" u="sng" smtClean="0"/>
              <a:t>of authority</a:t>
            </a:r>
            <a:r>
              <a:rPr lang="en-US" sz="2400" smtClean="0"/>
              <a:t>, or </a:t>
            </a:r>
            <a:r>
              <a:rPr lang="en-US" sz="2400" b="1" u="sng" smtClean="0"/>
              <a:t>when the victim does not</a:t>
            </a:r>
            <a:r>
              <a:rPr lang="en-US" sz="2400" b="1" smtClean="0"/>
              <a:t> </a:t>
            </a:r>
            <a:r>
              <a:rPr lang="en-US" sz="2400" smtClean="0"/>
              <a:t>or </a:t>
            </a:r>
            <a:r>
              <a:rPr lang="en-US" sz="2400" b="1" u="sng" smtClean="0"/>
              <a:t>can’t consent</a:t>
            </a:r>
            <a:r>
              <a:rPr lang="en-US" sz="2400" smtClean="0"/>
              <a:t>.</a:t>
            </a:r>
          </a:p>
          <a:p>
            <a:endParaRPr lang="en-US" sz="2400" smtClean="0"/>
          </a:p>
          <a:p>
            <a:r>
              <a:rPr lang="en-US" sz="2400" smtClean="0"/>
              <a:t>Sexual assault can occur </a:t>
            </a:r>
            <a:r>
              <a:rPr lang="en-US" sz="2400" b="1" smtClean="0"/>
              <a:t>without regard to gender</a:t>
            </a:r>
            <a:r>
              <a:rPr lang="en-US" sz="2400" smtClean="0"/>
              <a:t> or </a:t>
            </a:r>
            <a:r>
              <a:rPr lang="en-US" sz="2400" b="1" u="sng" smtClean="0"/>
              <a:t>spousal relationship</a:t>
            </a:r>
            <a:r>
              <a:rPr lang="en-US" sz="2400" smtClean="0"/>
              <a:t> or </a:t>
            </a:r>
            <a:r>
              <a:rPr lang="en-US" sz="2400" b="1" u="sng" smtClean="0"/>
              <a:t>the age of the victim</a:t>
            </a:r>
            <a:r>
              <a:rPr lang="en-US" sz="2400" smtClean="0"/>
              <a:t>.</a:t>
            </a:r>
          </a:p>
          <a:p>
            <a:endParaRPr lang="en-US" sz="2400" smtClean="0"/>
          </a:p>
          <a:p>
            <a:r>
              <a:rPr lang="en-US" sz="2400" b="1" smtClean="0"/>
              <a:t>“Consent “</a:t>
            </a:r>
            <a:r>
              <a:rPr lang="en-US" sz="2400" smtClean="0"/>
              <a:t> shall not be deemed or construed to mean the failure by the victim to offer physical resistance.  Consent is not given when a person </a:t>
            </a:r>
            <a:r>
              <a:rPr lang="en-US" sz="2400" b="1" smtClean="0"/>
              <a:t>uses force, threat of force, coercion</a:t>
            </a:r>
            <a:r>
              <a:rPr lang="en-US" sz="2400" smtClean="0"/>
              <a:t> or when the victim is </a:t>
            </a:r>
            <a:r>
              <a:rPr lang="en-US" sz="2400" b="1" u="sng" smtClean="0"/>
              <a:t>asleep, incapacitated, or unconscious.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9FD8D5-365E-41F5-A20D-44179E541629}" type="slidenum">
              <a:rPr lang="en-US"/>
              <a:pPr eaLnBrk="1" hangingPunct="1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mtClean="0"/>
              <a:t>Examples of Sexual Assault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/>
          <a:lstStyle/>
          <a:p>
            <a:r>
              <a:rPr lang="en-US" sz="2400" smtClean="0"/>
              <a:t>Unwanted kissing, groping, fondling or other more aggressive acts, such as </a:t>
            </a:r>
            <a:r>
              <a:rPr lang="en-US" sz="2400" b="1" smtClean="0"/>
              <a:t>rape</a:t>
            </a:r>
            <a:r>
              <a:rPr lang="en-US" sz="2400" smtClean="0"/>
              <a:t>, </a:t>
            </a:r>
            <a:r>
              <a:rPr lang="en-US" sz="2400" b="1" smtClean="0"/>
              <a:t>nonconsensual sodomy (oral or anal sex)</a:t>
            </a:r>
            <a:r>
              <a:rPr lang="en-US" sz="2400" smtClean="0"/>
              <a:t>, </a:t>
            </a:r>
            <a:r>
              <a:rPr lang="en-US" sz="2400" b="1" u="sng" smtClean="0"/>
              <a:t>or attempts to commit these acts.</a:t>
            </a:r>
          </a:p>
          <a:p>
            <a:endParaRPr lang="en-US" sz="2400" smtClean="0"/>
          </a:p>
          <a:p>
            <a:r>
              <a:rPr lang="en-US" sz="2400" smtClean="0"/>
              <a:t>Sexual contact with someone whom you reasonably should have known was </a:t>
            </a:r>
            <a:r>
              <a:rPr lang="en-US" sz="2400" b="1" smtClean="0"/>
              <a:t>impaired</a:t>
            </a:r>
            <a:r>
              <a:rPr lang="en-US" sz="2400" smtClean="0"/>
              <a:t> due to the use of alcohol or drugs (including prescription medications).</a:t>
            </a:r>
          </a:p>
          <a:p>
            <a:endParaRPr lang="en-US" sz="2400" smtClean="0"/>
          </a:p>
          <a:p>
            <a:r>
              <a:rPr lang="en-US" sz="2400" smtClean="0"/>
              <a:t>Sexual contact with someone who is unable to say “no” and/or change their mind due to presence of </a:t>
            </a:r>
            <a:r>
              <a:rPr lang="en-US" sz="2400" b="1" smtClean="0"/>
              <a:t>coercion</a:t>
            </a:r>
            <a:r>
              <a:rPr lang="en-US" sz="2400" smtClean="0"/>
              <a:t> or </a:t>
            </a:r>
            <a:r>
              <a:rPr lang="en-US" sz="2400" b="1" smtClean="0"/>
              <a:t>intimidation</a:t>
            </a:r>
            <a:r>
              <a:rPr lang="en-US" sz="2400" smtClean="0"/>
              <a:t>.</a:t>
            </a:r>
            <a:endParaRPr lang="en-US" sz="2400" u="sng" smtClean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10D793-3EFB-4D02-80B7-6B8F44501B8D}" type="slidenum">
              <a:rPr lang="en-US"/>
              <a:pPr eaLnBrk="1" hangingPunct="1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7640</TotalTime>
  <Words>1526</Words>
  <Application>Microsoft Office PowerPoint</Application>
  <PresentationFormat>On-screen Show (4:3)</PresentationFormat>
  <Paragraphs>235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USMMA’s Sexual Assault Prevention and Response Program</vt:lpstr>
      <vt:lpstr>Purpose </vt:lpstr>
      <vt:lpstr>Applicability</vt:lpstr>
      <vt:lpstr>USMMA Policy</vt:lpstr>
      <vt:lpstr>USMMA Policy - Cont.</vt:lpstr>
      <vt:lpstr>Victim Rights</vt:lpstr>
      <vt:lpstr>Victim Rights - Cont.</vt:lpstr>
      <vt:lpstr>Definition of Sexual Assault</vt:lpstr>
      <vt:lpstr>Examples of Sexual Assault</vt:lpstr>
      <vt:lpstr>Procedures</vt:lpstr>
      <vt:lpstr>Restricted Reporting</vt:lpstr>
      <vt:lpstr>Unrestricted Reporting</vt:lpstr>
      <vt:lpstr>Requirement to Report</vt:lpstr>
      <vt:lpstr>Consequences of Not Reporting</vt:lpstr>
      <vt:lpstr>Imminent Danger</vt:lpstr>
      <vt:lpstr>Disciplinary Actions</vt:lpstr>
      <vt:lpstr>Prohibition Against Retaliation</vt:lpstr>
      <vt:lpstr>Alleged Victim Misconduct</vt:lpstr>
      <vt:lpstr>Education and Training</vt:lpstr>
      <vt:lpstr>Resources Available</vt:lpstr>
      <vt:lpstr>Victim’s Emotional Effects</vt:lpstr>
      <vt:lpstr>Risk Factors</vt:lpstr>
      <vt:lpstr>Sexual Assault Victim Advocates</vt:lpstr>
      <vt:lpstr>Sexual Assault Victim Advocates</vt:lpstr>
      <vt:lpstr>SARC</vt:lpstr>
    </vt:vector>
  </TitlesOfParts>
  <Company>USMMA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 C. Velis</dc:creator>
  <cp:lastModifiedBy>JCV</cp:lastModifiedBy>
  <cp:revision>388</cp:revision>
  <cp:lastPrinted>2012-06-18T20:13:38Z</cp:lastPrinted>
  <dcterms:created xsi:type="dcterms:W3CDTF">2004-07-20T18:11:30Z</dcterms:created>
  <dcterms:modified xsi:type="dcterms:W3CDTF">2012-12-12T20:04:16Z</dcterms:modified>
</cp:coreProperties>
</file>