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2" r:id="rId3"/>
    <p:sldId id="259" r:id="rId4"/>
    <p:sldId id="267" r:id="rId5"/>
    <p:sldId id="273" r:id="rId6"/>
    <p:sldId id="276" r:id="rId7"/>
    <p:sldId id="275" r:id="rId8"/>
    <p:sldId id="274" r:id="rId9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A4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7DE8AE-DB54-4246-AECA-309C23227B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61EB4B-DF05-4F3D-B05B-9E24EA8C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7FED-A649-4F6C-8B0E-3BA0243161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6FAD-131E-435C-9DAC-93A881A5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6FAD-131E-435C-9DAC-93A881A583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6FAD-131E-435C-9DAC-93A881A583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6FAD-131E-435C-9DAC-93A881A583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4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6FAD-131E-435C-9DAC-93A881A583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6FAD-131E-435C-9DAC-93A881A583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6FAD-131E-435C-9DAC-93A881A583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2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1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87" y="560992"/>
            <a:ext cx="8071749" cy="1004057"/>
          </a:xfrm>
        </p:spPr>
        <p:txBody>
          <a:bodyPr anchor="b">
            <a:normAutofit/>
          </a:bodyPr>
          <a:lstStyle>
            <a:lvl1pPr algn="l">
              <a:defRPr sz="375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86" y="1810871"/>
            <a:ext cx="7973780" cy="471667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31365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06BC-654D-4398-BB52-44965C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4923" y="5942542"/>
            <a:ext cx="2057400" cy="153135"/>
          </a:xfrm>
        </p:spPr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9EC83871-7464-427B-B6D7-A5E8F38202AB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3390-B4DE-4B11-A7FB-79925DE8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73001-7276-491C-9F48-01FA5E7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AF24F759-2890-4717-B1AF-E04CADEEA4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1986FB-BF6D-4B98-ACDD-AD2C255FA969}"/>
              </a:ext>
            </a:extLst>
          </p:cNvPr>
          <p:cNvCxnSpPr/>
          <p:nvPr userDrawn="1"/>
        </p:nvCxnSpPr>
        <p:spPr>
          <a:xfrm>
            <a:off x="697953" y="1640756"/>
            <a:ext cx="2804922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379546" y="3437723"/>
            <a:ext cx="8415376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069265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7114493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2585902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4095432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5604962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5" name="Text Placeholder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9967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6" name="Text Placeholder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967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7" name="Text Placeholder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195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8" name="Text Placeholder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5195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9" name="Text Placeholder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1274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81274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1" name="Text Placeholder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2581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2581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3" name="Text Placeholder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03888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03888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995405" y="4723438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7041833" y="4720097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2507012" y="4720097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4018619" y="4720097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5530226" y="4719186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Picture Placeholder 60">
            <a:extLst>
              <a:ext uri="{FF2B5EF4-FFF2-40B4-BE49-F238E27FC236}">
                <a16:creationId xmlns:a16="http://schemas.microsoft.com/office/drawing/2014/main" id="{AC1E6DBA-4961-406D-AC16-A1FBE347F6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23488" y="869401"/>
            <a:ext cx="726948" cy="969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2" name="Text Placeholder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6295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5" name="Text Placeholder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746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156" name="Text Placeholder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63926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7" name="Text Placeholder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13274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5</a:t>
            </a:r>
            <a:endParaRPr lang="ru-RU" dirty="0"/>
          </a:p>
        </p:txBody>
      </p:sp>
      <p:sp>
        <p:nvSpPr>
          <p:cNvPr id="158" name="Text Placeholder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28202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9" name="Text Placeholder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74628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160" name="Text Placeholder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40110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1" name="Text Placeholder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87510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3</a:t>
            </a:r>
            <a:endParaRPr lang="ru-RU" dirty="0"/>
          </a:p>
        </p:txBody>
      </p:sp>
      <p:sp>
        <p:nvSpPr>
          <p:cNvPr id="162" name="Text Placeholder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52018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3" name="Text Placeholder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00392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1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9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1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7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5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1F40-E555-4F2E-BEB1-DE42027390A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C903-45CB-4B2B-85AC-FD2A0C3438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7B7AFB-A3FE-43E0-AC73-D9FE741CC2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8" y="304803"/>
            <a:ext cx="1305017" cy="13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9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he.org/standards/thirteenth-edi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sche.org/events/" TargetMode="External"/><Relationship Id="rId5" Type="http://schemas.openxmlformats.org/officeDocument/2006/relationships/hyperlink" Target="https://www.msche.org/annual-conference/" TargetMode="External"/><Relationship Id="rId4" Type="http://schemas.openxmlformats.org/officeDocument/2006/relationships/hyperlink" Target="https://www.msche.org/institution/04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C61C11-543B-4BAB-A993-9340DA5A9F90}"/>
              </a:ext>
            </a:extLst>
          </p:cNvPr>
          <p:cNvSpPr txBox="1">
            <a:spLocks/>
          </p:cNvSpPr>
          <p:nvPr/>
        </p:nvSpPr>
        <p:spPr>
          <a:xfrm>
            <a:off x="1017494" y="473263"/>
            <a:ext cx="6858000" cy="159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USMMA </a:t>
            </a:r>
          </a:p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Middle States Commission on Higher Education (MSCHE)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787F3F2-2142-4FF9-9912-EC6329C20ACA}"/>
              </a:ext>
            </a:extLst>
          </p:cNvPr>
          <p:cNvSpPr txBox="1">
            <a:spLocks/>
          </p:cNvSpPr>
          <p:nvPr/>
        </p:nvSpPr>
        <p:spPr>
          <a:xfrm>
            <a:off x="1017494" y="4729397"/>
            <a:ext cx="6858000" cy="94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latin typeface="+mj-lt"/>
                <a:cs typeface="Times New Roman" panose="02020603050405020304" pitchFamily="18" charset="0"/>
              </a:rPr>
              <a:t>Self-Study Update </a:t>
            </a:r>
          </a:p>
          <a:p>
            <a:pPr marL="0" indent="0" algn="ctr">
              <a:buNone/>
            </a:pPr>
            <a:r>
              <a:rPr lang="en-US" sz="2600" b="1" dirty="0">
                <a:latin typeface="+mj-lt"/>
                <a:cs typeface="Times New Roman" panose="02020603050405020304" pitchFamily="18" charset="0"/>
              </a:rPr>
              <a:t>&amp; Strategic Plan Alignment</a:t>
            </a:r>
          </a:p>
          <a:p>
            <a:pPr marL="0" indent="0" algn="ctr">
              <a:buNone/>
            </a:pP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7E0AB-52E4-4768-8906-FC4C160A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8" y="5610485"/>
            <a:ext cx="1412128" cy="1247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CF29A-936E-49CC-ACC3-EA7ADD71D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2068643"/>
            <a:ext cx="3620124" cy="266075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81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BB30-296B-4E3D-A725-9EC43127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63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Purpose of the Self-Study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591A-C087-4A56-85AF-5EB86950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37" y="1454805"/>
            <a:ext cx="8165726" cy="47935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 Maintain the Academy’s Middle States Commission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	       on Higher Education Accreditation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 Demonstrate that the Academy fully meets the MSCHE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 7 Standards &amp; Requirements of Affiliation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 Conduct a successful Self-Study with evidence to support our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 adherence to the MSCHE 7 Standards for Accreditation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 Align the Self-Study with the Academy’s new Strategic Plan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and Organizational Chart (MAO-150)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 Examine and assess all policy, practice, and procedure related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                        to the Academy with continuous improvement in mind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2281619-F3E4-4399-B607-A183D5A8C65C}"/>
              </a:ext>
            </a:extLst>
          </p:cNvPr>
          <p:cNvSpPr/>
          <p:nvPr/>
        </p:nvSpPr>
        <p:spPr>
          <a:xfrm>
            <a:off x="821267" y="14395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3CEDA49-1F79-48E7-9ED8-DC769AF7E9BE}"/>
              </a:ext>
            </a:extLst>
          </p:cNvPr>
          <p:cNvSpPr/>
          <p:nvPr/>
        </p:nvSpPr>
        <p:spPr>
          <a:xfrm>
            <a:off x="821267" y="24130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6107BD-964E-42F8-B1D0-241F367115F4}"/>
              </a:ext>
            </a:extLst>
          </p:cNvPr>
          <p:cNvSpPr/>
          <p:nvPr/>
        </p:nvSpPr>
        <p:spPr>
          <a:xfrm>
            <a:off x="821267" y="34017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ED0BE9D-2FA9-4AF0-9848-B328B24244C8}"/>
              </a:ext>
            </a:extLst>
          </p:cNvPr>
          <p:cNvSpPr/>
          <p:nvPr/>
        </p:nvSpPr>
        <p:spPr>
          <a:xfrm>
            <a:off x="821267" y="43597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0DD2EC2-6C3E-4E80-9D76-7509A5D2A35C}"/>
              </a:ext>
            </a:extLst>
          </p:cNvPr>
          <p:cNvSpPr/>
          <p:nvPr/>
        </p:nvSpPr>
        <p:spPr>
          <a:xfrm>
            <a:off x="821267" y="50617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6846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BB30-296B-4E3D-A725-9EC43127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9" y="47619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Self-Study Advisory Board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591A-C087-4A56-85AF-5EB86950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439333"/>
            <a:ext cx="8940800" cy="5240866"/>
          </a:xfrm>
        </p:spPr>
        <p:txBody>
          <a:bodyPr>
            <a:noAutofit/>
          </a:bodyPr>
          <a:lstStyle/>
          <a:p>
            <a:r>
              <a:rPr lang="en-US" sz="2000" b="1" u="sng" dirty="0">
                <a:latin typeface="+mj-lt"/>
                <a:cs typeface="Times New Roman" panose="02020603050405020304" pitchFamily="18" charset="0"/>
              </a:rPr>
              <a:t>Dr. Lori Townsend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Accreditation Liaison Officer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(Director of Institutional Assessment)</a:t>
            </a:r>
          </a:p>
          <a:p>
            <a:r>
              <a:rPr lang="en-US" sz="2000" b="1" u="sng" dirty="0">
                <a:latin typeface="+mj-lt"/>
                <a:cs typeface="Times New Roman" panose="02020603050405020304" pitchFamily="18" charset="0"/>
              </a:rPr>
              <a:t>Dr. Jennifer Albert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Self-Study Steering Committee Chair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(ACE Deputy Director)</a:t>
            </a:r>
          </a:p>
          <a:p>
            <a:r>
              <a:rPr lang="en-US" sz="2000" b="1" u="sng" dirty="0">
                <a:latin typeface="+mj-lt"/>
                <a:cs typeface="Times New Roman" panose="02020603050405020304" pitchFamily="18" charset="0"/>
              </a:rPr>
              <a:t>Captain James Zatwarnicki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Self-Study Steering Committee Co-Chair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(Acting Provost/Associate Dean for Faculty Affairs)</a:t>
            </a:r>
          </a:p>
          <a:p>
            <a:pPr marL="0" indent="0">
              <a:buNone/>
            </a:pPr>
            <a:endParaRPr lang="en-US" sz="1000" b="1" dirty="0">
              <a:solidFill>
                <a:srgbClr val="004A8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u="sng" dirty="0">
                <a:latin typeface="+mj-lt"/>
                <a:cs typeface="Times New Roman" panose="02020603050405020304" pitchFamily="18" charset="0"/>
              </a:rPr>
              <a:t>Dr. Susan Comilang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Advisory Board Member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(Assistant Dean for Academic Affairs)</a:t>
            </a:r>
          </a:p>
          <a:p>
            <a:r>
              <a:rPr lang="en-US" sz="2000" u="sng" dirty="0">
                <a:cs typeface="Times New Roman" panose="02020603050405020304" pitchFamily="18" charset="0"/>
              </a:rPr>
              <a:t>Captain Paul Acquaro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A40C29"/>
                </a:solidFill>
                <a:cs typeface="Times New Roman" panose="02020603050405020304" pitchFamily="18" charset="0"/>
              </a:rPr>
              <a:t>Advisory Board Member/Chair of the Strategic Planning Committee</a:t>
            </a:r>
            <a:r>
              <a:rPr lang="en-US" sz="2000" i="1" dirty="0"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4A82"/>
                </a:solidFill>
                <a:cs typeface="Times New Roman" panose="02020603050405020304" pitchFamily="18" charset="0"/>
              </a:rPr>
              <a:t>(ACE Director) </a:t>
            </a:r>
          </a:p>
          <a:p>
            <a:r>
              <a:rPr lang="en-US" sz="2000" b="1" u="sng" dirty="0">
                <a:latin typeface="+mj-lt"/>
                <a:cs typeface="Times New Roman" panose="02020603050405020304" pitchFamily="18" charset="0"/>
              </a:rPr>
              <a:t>Captain Preston DeJean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Advisory Board Member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(Associate Professor, Marine Transportation)</a:t>
            </a:r>
          </a:p>
          <a:p>
            <a:pPr marL="0" indent="0">
              <a:buNone/>
            </a:pPr>
            <a:endParaRPr lang="en-US" sz="1000" b="1" dirty="0">
              <a:solidFill>
                <a:srgbClr val="004A8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u="sng" dirty="0">
                <a:latin typeface="+mj-lt"/>
                <a:cs typeface="Times New Roman" panose="02020603050405020304" pitchFamily="18" charset="0"/>
              </a:rPr>
              <a:t>Dr. Alex Retakh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Data &amp; Assessment Subcommittee Chair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(Professor of Mathematics)</a:t>
            </a:r>
          </a:p>
          <a:p>
            <a:pPr marL="0" indent="0">
              <a:buNone/>
            </a:pPr>
            <a:endParaRPr lang="en-US" sz="1000" b="1" dirty="0">
              <a:solidFill>
                <a:srgbClr val="004A8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u="sng" dirty="0">
                <a:latin typeface="+mj-lt"/>
                <a:cs typeface="Times New Roman" panose="02020603050405020304" pitchFamily="18" charset="0"/>
              </a:rPr>
              <a:t>MIDN Charles Ross: </a:t>
            </a:r>
            <a:r>
              <a:rPr lang="en-US" sz="20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MSCHE Midshipman Liaison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(Class of 2024)</a:t>
            </a:r>
          </a:p>
          <a:p>
            <a:r>
              <a:rPr lang="en-US" sz="2000" b="1" u="sng" dirty="0">
                <a:latin typeface="+mj-lt"/>
                <a:cs typeface="Times New Roman" panose="02020603050405020304" pitchFamily="18" charset="0"/>
              </a:rPr>
              <a:t>MIDN Kennedy Maddock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MSCHE Midshipman Liaison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(Class of 2024)</a:t>
            </a:r>
          </a:p>
        </p:txBody>
      </p:sp>
    </p:spTree>
    <p:extLst>
      <p:ext uri="{BB962C8B-B14F-4D97-AF65-F5344CB8AC3E}">
        <p14:creationId xmlns:p14="http://schemas.microsoft.com/office/powerpoint/2010/main" val="66144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BB30-296B-4E3D-A725-9EC43127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1" y="458266"/>
            <a:ext cx="7768742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MSCHE Self-Study Steering Committee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591A-C087-4A56-85AF-5EB86950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30" y="1452438"/>
            <a:ext cx="8485632" cy="5329362"/>
          </a:xfrm>
        </p:spPr>
        <p:txBody>
          <a:bodyPr>
            <a:noAutofit/>
          </a:bodyPr>
          <a:lstStyle/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Dr. Jennifer Albert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Chair, Self-Study Steering Committee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(ACE Deputy Director)</a:t>
            </a:r>
          </a:p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Captain James Zatwarnicki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Co-Chair, Self-Study Steering Committee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(Acting Provost/Associate Dean for Faculty Affairs and Assistant Professor, Department of Marine Transportation)</a:t>
            </a:r>
          </a:p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Mr. Thomas O’Boyle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Chair, Standard I – Mission &amp; Goals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(Director of Student Activities)</a:t>
            </a:r>
          </a:p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Captain Patrick Keane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Chair, Standard II – Ethics &amp; Integrity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(Director of Leadership &amp; Ethics, Commandant’s Department)</a:t>
            </a:r>
          </a:p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Commander Carolyn Hunter: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Chair, Standard III – Design &amp; Delivery of the Student Learning Experience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(Assistant Department Head, Marine Transportation and Sea Project Coordinator) </a:t>
            </a:r>
          </a:p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Coach Michael Notebaert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Chair, Standard IV – Support of the Student Experience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(Assistant Athletic Director for Facilities, Head Baseball Coach)</a:t>
            </a:r>
          </a:p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Dr. Pamela Bryant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Chair, Standard V – Educational Effectiveness Assessment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(Chemistry and Physics Lab Manager, Department of Math &amp; Science)</a:t>
            </a:r>
          </a:p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Captain Peter Kahl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Chair, Standard VI – Planning, Resources &amp; Institutional Improvement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(Associate Professor, Department of Marine Engineering)</a:t>
            </a:r>
          </a:p>
          <a:p>
            <a:r>
              <a:rPr lang="en-US" sz="1600" b="1" u="sng" dirty="0">
                <a:latin typeface="+mj-lt"/>
                <a:cs typeface="Times New Roman" panose="02020603050405020304" pitchFamily="18" charset="0"/>
              </a:rPr>
              <a:t>Commander David Pulis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A40C29"/>
                </a:solidFill>
                <a:latin typeface="+mj-lt"/>
                <a:cs typeface="Times New Roman" panose="02020603050405020304" pitchFamily="18" charset="0"/>
              </a:rPr>
              <a:t>Chair, Standard VII – Governance, Leadership &amp; Administration </a:t>
            </a:r>
            <a:r>
              <a:rPr lang="en-US" sz="1600" b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(Assistant Dean for Support Programs and Associate Professor, Department of Marine Engineering)</a:t>
            </a:r>
          </a:p>
          <a:p>
            <a:pPr marL="0" indent="0">
              <a:buNone/>
            </a:pPr>
            <a:endParaRPr lang="en-US" sz="800" b="1" dirty="0">
              <a:solidFill>
                <a:srgbClr val="004A82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i="1" dirty="0">
                <a:solidFill>
                  <a:srgbClr val="004A82"/>
                </a:solidFill>
                <a:latin typeface="+mj-lt"/>
                <a:cs typeface="Times New Roman" panose="02020603050405020304" pitchFamily="18" charset="0"/>
              </a:rPr>
              <a:t>*All 7 Standards Working Groups in the process of discovery, analysis, drafting reports*</a:t>
            </a:r>
          </a:p>
        </p:txBody>
      </p:sp>
    </p:spTree>
    <p:extLst>
      <p:ext uri="{BB962C8B-B14F-4D97-AF65-F5344CB8AC3E}">
        <p14:creationId xmlns:p14="http://schemas.microsoft.com/office/powerpoint/2010/main" val="386408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F869-3A51-4B92-B0C4-B22958C59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86" y="1277994"/>
            <a:ext cx="7262294" cy="915836"/>
          </a:xfrm>
        </p:spPr>
        <p:txBody>
          <a:bodyPr/>
          <a:lstStyle/>
          <a:p>
            <a:r>
              <a:rPr lang="en-US" b="1" dirty="0"/>
              <a:t>MSCHE Self Study Timeline</a:t>
            </a:r>
            <a:endParaRPr lang="ru-RU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6E226-2491-4875-B474-7A01921D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86" y="2010401"/>
            <a:ext cx="7973780" cy="502602"/>
          </a:xfrm>
        </p:spPr>
        <p:txBody>
          <a:bodyPr/>
          <a:lstStyle/>
          <a:p>
            <a:r>
              <a:rPr lang="en-US" b="1" dirty="0"/>
              <a:t>United States Merchant Marine Academy </a:t>
            </a:r>
            <a:endParaRPr lang="ru-RU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9967" y="3170640"/>
            <a:ext cx="945000" cy="417035"/>
          </a:xfrm>
        </p:spPr>
        <p:txBody>
          <a:bodyPr>
            <a:normAutofit/>
          </a:bodyPr>
          <a:lstStyle/>
          <a:p>
            <a:r>
              <a:rPr lang="en-US" dirty="0"/>
              <a:t>2023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9967" y="3496734"/>
            <a:ext cx="945000" cy="334158"/>
          </a:xfrm>
        </p:spPr>
        <p:txBody>
          <a:bodyPr/>
          <a:lstStyle/>
          <a:p>
            <a:r>
              <a:rPr lang="en-US" dirty="0"/>
              <a:t>September-November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53F355-355D-4EA9-978E-A35A4E2F7C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7565" y="4084506"/>
            <a:ext cx="2017945" cy="3979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VP Liaison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Campus Visit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DDB262F-9F3C-4C5C-BA60-CCD1F8FF06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7565" y="4801623"/>
            <a:ext cx="1658368" cy="1571502"/>
          </a:xfrm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MSCHE VP Liaison Dr. Anne Wahl Visits USMMA; Self-Study Design Approved  </a:t>
            </a: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1056EF-3B3B-439E-B2CD-E66F34155F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81274" y="3067840"/>
            <a:ext cx="945000" cy="547170"/>
          </a:xfrm>
        </p:spPr>
        <p:txBody>
          <a:bodyPr/>
          <a:lstStyle/>
          <a:p>
            <a:r>
              <a:rPr lang="en-US" dirty="0"/>
              <a:t>2023</a:t>
            </a:r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4F6607-87EE-47C1-8D2F-3C2347E0A7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December</a:t>
            </a:r>
            <a:endParaRPr lang="ru-R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036F3A-A388-4AE4-9CA9-338BFC3A22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64419" y="4084505"/>
            <a:ext cx="1552832" cy="5471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MSCHE  Conference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77A485-8E15-4824-8127-565F3BFC695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101534" y="4695932"/>
            <a:ext cx="1991048" cy="2162068"/>
          </a:xfrm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 VDML Nunan in Attendance; Workshop Presented by Capt. Paul Acquaro, Dr. Susan Comilang &amp; CDR David Pulis; Student Poster Session Participants MIDN </a:t>
            </a:r>
            <a:r>
              <a:rPr lang="en-US" sz="1500" b="1" dirty="0" err="1">
                <a:solidFill>
                  <a:schemeClr val="tx2"/>
                </a:solidFill>
              </a:rPr>
              <a:t>Dellaria</a:t>
            </a:r>
            <a:r>
              <a:rPr lang="en-US" sz="1500" b="1" dirty="0">
                <a:solidFill>
                  <a:schemeClr val="tx2"/>
                </a:solidFill>
              </a:rPr>
              <a:t>, Robinson &amp; Sullivan</a:t>
            </a: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C869AB-9B72-4C90-BAD4-7B2B7A28A3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2581" y="2966949"/>
            <a:ext cx="945000" cy="648061"/>
          </a:xfrm>
        </p:spPr>
        <p:txBody>
          <a:bodyPr/>
          <a:lstStyle/>
          <a:p>
            <a:r>
              <a:rPr lang="en-US" dirty="0"/>
              <a:t>2024</a:t>
            </a:r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45D5BD-B1A2-4A53-93A9-AF1AAE573C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92581" y="3587675"/>
            <a:ext cx="945000" cy="243216"/>
          </a:xfrm>
        </p:spPr>
        <p:txBody>
          <a:bodyPr/>
          <a:lstStyle/>
          <a:p>
            <a:r>
              <a:rPr lang="en-US" dirty="0"/>
              <a:t>January-March</a:t>
            </a:r>
            <a:endParaRPr lang="ru-RU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24D4ED9-50BC-4B4E-950C-0680483C68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13866" y="3732603"/>
            <a:ext cx="1769322" cy="8990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Communications Plan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A0C858-3571-4BC1-8998-A965A8F906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11491" y="4801622"/>
            <a:ext cx="1592397" cy="899071"/>
          </a:xfrm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Director of External Affairs &amp; Director of Student Activities Implement Strategy for Communications Plan</a:t>
            </a: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A85C11-233D-4211-ADF2-CE189B1C17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03888" y="3170640"/>
            <a:ext cx="945000" cy="396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2024</a:t>
            </a:r>
            <a:endParaRPr lang="ru-RU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1F38EEB-F5CB-4D43-BA30-67F805C3BB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430135" y="4084506"/>
            <a:ext cx="1444798" cy="2432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SN &amp; Call for Proposals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EBB68D-A226-474A-A745-453739C904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60691" y="4801622"/>
            <a:ext cx="1514242" cy="1887045"/>
          </a:xfrm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SN 2024-03 USMMA Strategic Plan 2024-2030; MSCHE Annual Conference 2024 Call for Proposals Deadline 3/15</a:t>
            </a: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31F0B-853E-4CEA-B0DD-3D93E96B20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5195" y="3121175"/>
            <a:ext cx="945000" cy="547170"/>
          </a:xfrm>
        </p:spPr>
        <p:txBody>
          <a:bodyPr/>
          <a:lstStyle/>
          <a:p>
            <a:r>
              <a:rPr lang="en-US" dirty="0"/>
              <a:t>2024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867E67-56DE-4CCB-AA36-E930801E0D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56842" y="3567462"/>
            <a:ext cx="1003353" cy="192940"/>
          </a:xfrm>
        </p:spPr>
        <p:txBody>
          <a:bodyPr/>
          <a:lstStyle/>
          <a:p>
            <a:r>
              <a:rPr lang="en-US" sz="1050" dirty="0"/>
              <a:t>April - May</a:t>
            </a:r>
            <a:endParaRPr lang="ru-RU" sz="105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43017" y="4084506"/>
            <a:ext cx="1350000" cy="31011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MSCHE Team Chair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F62B3F-B9CA-4924-B160-3520765D90C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66125" y="4801622"/>
            <a:ext cx="1676883" cy="1472315"/>
          </a:xfrm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MSCHE Visiting Team Chair Selection; Preliminary Draft of the Self-Study Under Review by the Steering Committee</a:t>
            </a: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050" dirty="0"/>
              <a:t>February-March</a:t>
            </a:r>
          </a:p>
        </p:txBody>
      </p:sp>
    </p:spTree>
    <p:extLst>
      <p:ext uri="{BB962C8B-B14F-4D97-AF65-F5344CB8AC3E}">
        <p14:creationId xmlns:p14="http://schemas.microsoft.com/office/powerpoint/2010/main" val="44549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3987-1788-4C6F-9A57-F8635DD6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Alignments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EDAEA7-262D-475B-B483-ADCE9CACB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985577"/>
              </p:ext>
            </p:extLst>
          </p:nvPr>
        </p:nvGraphicFramePr>
        <p:xfrm>
          <a:off x="402167" y="1591734"/>
          <a:ext cx="7886700" cy="5240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744">
                  <a:extLst>
                    <a:ext uri="{9D8B030D-6E8A-4147-A177-3AD203B41FA5}">
                      <a16:colId xmlns:a16="http://schemas.microsoft.com/office/drawing/2014/main" val="620597481"/>
                    </a:ext>
                  </a:extLst>
                </a:gridCol>
                <a:gridCol w="1425401">
                  <a:extLst>
                    <a:ext uri="{9D8B030D-6E8A-4147-A177-3AD203B41FA5}">
                      <a16:colId xmlns:a16="http://schemas.microsoft.com/office/drawing/2014/main" val="236711897"/>
                    </a:ext>
                  </a:extLst>
                </a:gridCol>
                <a:gridCol w="1844471">
                  <a:extLst>
                    <a:ext uri="{9D8B030D-6E8A-4147-A177-3AD203B41FA5}">
                      <a16:colId xmlns:a16="http://schemas.microsoft.com/office/drawing/2014/main" val="528093150"/>
                    </a:ext>
                  </a:extLst>
                </a:gridCol>
                <a:gridCol w="2226084">
                  <a:extLst>
                    <a:ext uri="{9D8B030D-6E8A-4147-A177-3AD203B41FA5}">
                      <a16:colId xmlns:a16="http://schemas.microsoft.com/office/drawing/2014/main" val="3689331009"/>
                    </a:ext>
                  </a:extLst>
                </a:gridCol>
              </a:tblGrid>
              <a:tr h="641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USMMA Self-Study 2016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MSCHE Warnings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MSCHE Standards &amp; Requirements of Affiliation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USMMA  Strategic Plan 2024-2030 (Pending)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Institutional Priorities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USMMA Self-Study 2024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2267446982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Requirement of Affiliation 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Institutional Planning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Academy Infrastructure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Standards I, II, III, VI, VII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RoA 10, 11, 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2645459825"/>
                  </a:ext>
                </a:extLst>
              </a:tr>
              <a:tr h="654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Planning, Resources, and Institutional Renewal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Academy Infrastructure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Standards I, II, III, IV, V, VI, VII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RoA 10, 11, 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4112056964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Institutional Resources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Academy Infrastructure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Standards I, II, III, IV, VI, VII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RoA 5, 6, 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3958872626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and Governance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Governance, Leadership and Administration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Standards I, II, VII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RoA 5, 6, 7, 12, 13, 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680995464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Administration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Governance, Leadership and Administration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Standards I, II, VII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RoA 5, 6, 7, 12, 13, 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3238669403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Standard 9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Student Support Services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Institutional Culture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Standards I, II, III, IV, VI, VII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RoA 8, 10, 14, 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836605711"/>
                  </a:ext>
                </a:extLst>
              </a:tr>
              <a:tr h="819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Other: Evidence of resource allocation decisions directly linked to mission and goal achievement at the institutional and unit level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2; RoA 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Governance, Leadership and Administration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Standards I, II, III, IV, V, VI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RoA 5, 6, 7, 12, 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2047653847"/>
                  </a:ext>
                </a:extLst>
              </a:tr>
              <a:tr h="1177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Other: Further development and implementation of an organized and sustained institutional assessment process, including evidence that assessment results are used to inform decision-making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Standard 2; </a:t>
                      </a:r>
                      <a:r>
                        <a:rPr lang="en-US" sz="1200" dirty="0" err="1">
                          <a:effectLst/>
                        </a:rPr>
                        <a:t>RoA</a:t>
                      </a:r>
                      <a:r>
                        <a:rPr lang="en-US" sz="1200" dirty="0">
                          <a:effectLst/>
                        </a:rPr>
                        <a:t> 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Educational Program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Standards I, II, III, IV, V, VI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RoA</a:t>
                      </a:r>
                      <a:r>
                        <a:rPr lang="en-US" sz="1200" dirty="0">
                          <a:effectLst/>
                        </a:rPr>
                        <a:t> 2, 8, 9, 10, 15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51" marR="52751" marT="0" marB="0"/>
                </a:tc>
                <a:extLst>
                  <a:ext uri="{0D108BD9-81ED-4DB2-BD59-A6C34878D82A}">
                    <a16:rowId xmlns:a16="http://schemas.microsoft.com/office/drawing/2014/main" val="330222493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932DAB4-DAEA-487B-B44B-8E82CE6E5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2480" y="-33010"/>
            <a:ext cx="12072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7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33F2-2A42-4ACE-BF20-9382838A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MSCHE Conference 2023, 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C9B78-1D50-478E-B549-013217060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22401"/>
            <a:ext cx="3868340" cy="8239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“Tips Ahoy”</a:t>
            </a:r>
          </a:p>
          <a:p>
            <a:pPr algn="ctr"/>
            <a:r>
              <a:rPr lang="en-US" dirty="0"/>
              <a:t>Capt. Paul Acquaro, Dr. Susan Comilang &amp; CDR David Pulis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BB4E47-25DD-4B14-96E9-9BA5492F49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83" y="2643387"/>
            <a:ext cx="4476221" cy="368207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1E4A1-BCB2-4109-802D-592807B09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182" y="1422401"/>
            <a:ext cx="4163218" cy="8239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“Setting the Standard”</a:t>
            </a:r>
          </a:p>
          <a:p>
            <a:pPr algn="ctr"/>
            <a:r>
              <a:rPr lang="en-US" dirty="0"/>
              <a:t>MIDN Sean Robinson, MIDN John Sullivan &amp; MIDN Maeve </a:t>
            </a:r>
            <a:r>
              <a:rPr lang="en-US" dirty="0" err="1"/>
              <a:t>Dellaria</a:t>
            </a:r>
            <a:r>
              <a:rPr lang="en-US" dirty="0"/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7E74BC-6A6A-404D-AC02-BA3F39D71D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46313"/>
            <a:ext cx="4032250" cy="447622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242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8007"/>
          </a:xfrm>
        </p:spPr>
        <p:txBody>
          <a:bodyPr/>
          <a:lstStyle/>
          <a:p>
            <a:r>
              <a:rPr lang="en-US" b="1" dirty="0"/>
              <a:t>Resources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2047"/>
            <a:ext cx="7886700" cy="4905856"/>
          </a:xfrm>
        </p:spPr>
        <p:txBody>
          <a:bodyPr>
            <a:normAutofit/>
          </a:bodyPr>
          <a:lstStyle/>
          <a:p>
            <a:r>
              <a:rPr lang="en-US" b="1" dirty="0"/>
              <a:t>MSCHE Standards &amp; Requirements of Affiliation (13</a:t>
            </a:r>
            <a:r>
              <a:rPr lang="en-US" b="1" baseline="30000" dirty="0"/>
              <a:t>th</a:t>
            </a:r>
            <a:r>
              <a:rPr lang="en-US" b="1" dirty="0"/>
              <a:t> Edition): </a:t>
            </a:r>
            <a:r>
              <a:rPr lang="en-US" b="1" dirty="0">
                <a:hlinkClick r:id="rId3"/>
              </a:rPr>
              <a:t>https://www.msche.org/standards/thirteenth-edition/</a:t>
            </a:r>
            <a:endParaRPr lang="en-US" b="1" dirty="0"/>
          </a:p>
          <a:p>
            <a:r>
              <a:rPr lang="en-US" b="1" dirty="0"/>
              <a:t>MSCHE Link to USMMA Accreditation History: </a:t>
            </a:r>
            <a:r>
              <a:rPr lang="en-US" b="1" dirty="0">
                <a:hlinkClick r:id="rId4"/>
              </a:rPr>
              <a:t>https://www.msche.org/institution/0419/</a:t>
            </a:r>
            <a:endParaRPr lang="en-US" b="1" dirty="0"/>
          </a:p>
          <a:p>
            <a:r>
              <a:rPr lang="en-US" b="1" dirty="0"/>
              <a:t>MSCHE Annual Conference &amp; Call for Proposals: </a:t>
            </a:r>
            <a:r>
              <a:rPr lang="en-US" b="1" dirty="0">
                <a:hlinkClick r:id="rId5"/>
              </a:rPr>
              <a:t>https://www.msche.org/annual-conference/</a:t>
            </a:r>
            <a:endParaRPr lang="en-US" b="1" dirty="0"/>
          </a:p>
          <a:p>
            <a:r>
              <a:rPr lang="en-US" b="1" dirty="0"/>
              <a:t>Upcoming MSCHE Webinars: </a:t>
            </a:r>
            <a:r>
              <a:rPr lang="en-US" b="1" dirty="0">
                <a:hlinkClick r:id="rId6"/>
              </a:rPr>
              <a:t>https://www.msche.org/events/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91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1020</Words>
  <Application>Microsoft Office PowerPoint</Application>
  <PresentationFormat>On-screen Show (4:3)</PresentationFormat>
  <Paragraphs>132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Purpose of the Self-Study </vt:lpstr>
      <vt:lpstr>Self-Study Advisory Board  </vt:lpstr>
      <vt:lpstr>MSCHE Self-Study Steering Committee  </vt:lpstr>
      <vt:lpstr>MSCHE Self Study Timeline</vt:lpstr>
      <vt:lpstr>Critical Alignments </vt:lpstr>
      <vt:lpstr>MSCHE Conference 2023, PA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USMMA Strategic Plan Guidance</dc:title>
  <dc:creator>Acquaro, CAPT Paul</dc:creator>
  <cp:lastModifiedBy>Albert, Jennifer</cp:lastModifiedBy>
  <cp:revision>64</cp:revision>
  <cp:lastPrinted>2023-05-30T16:38:23Z</cp:lastPrinted>
  <dcterms:created xsi:type="dcterms:W3CDTF">2022-08-15T14:20:32Z</dcterms:created>
  <dcterms:modified xsi:type="dcterms:W3CDTF">2024-02-21T19:34:17Z</dcterms:modified>
</cp:coreProperties>
</file>